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1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1"/>
    <p:sldId id="259" r:id="rId22"/>
  </p:sldIdLst>
  <p:sldSz cx="18288000" cy="10287000"/>
  <p:notesSz cx="6858000" cy="9144000"/>
  <p:embeddedFontLst>
    <p:embeddedFont>
      <p:font typeface="Accordion Black" charset="1" panose="00000500000000000000"/>
      <p:regular r:id="rId16"/>
    </p:embeddedFont>
    <p:embeddedFont>
      <p:font typeface="Helvetica World Bold" charset="1" panose="020B080004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3.xml"/><Relationship Id="rId22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Understanding the core process is key to grasping photosynthesis.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Main points: Explain the key aspects of The Chemical Equation; Provide practical examples of The Chemical Equation; Connect The Chemical Equation to real-world applications</a:t>
            </a:r>
          </a:p>
          <a:p>
            <a:r>
              <a:t>Talking points: Point 1: 6CO₂ + 6H₂O → C₆H₁₂O₆ + 6O₂; Elaborate on: 6CO₂ + 6H₂O → C₆H₁₂O₆ + 6O₂; Point 2: Carbon dioxide and water combine to produce glucose and oxygen.; Elaborate on: Carbon dioxide and water combine to produce glucose and oxygen.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Main points: Explain the key aspects of Importance of Photosynthesis; Provide practical examples of Importance of Photosynthesis; Connect Importance of Photosynthesis to real-world applications</a:t>
            </a:r>
          </a:p>
          <a:p>
            <a:r>
              <a:t>Talking points: Point 1: Provides oxygen for most life on Earth.; Elaborate on: Provides oxygen for most life on Earth.; Point 2: Forms the base of most food chains.; Elaborate on: Forms the base of most food chains.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6.png"/><Relationship Id="rId6" Type="http://schemas.openxmlformats.org/officeDocument/2006/relationships/image" Target="../media/image7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8.png"/><Relationship Id="rId6" Type="http://schemas.openxmlformats.org/officeDocument/2006/relationships/image" Target="../media/image9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Science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2025-12-03 08:33 UTC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Science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2025-12-03 08:33 UTC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5216" y="-2929365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859949"/>
            <a:ext cx="9705560" cy="219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Photosynthesis: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Plants use sunlight to create energy.</a:t>
            </a:r>
          </a:p>
          <a:p>
            <a:pPr>
              <a:defRPr sz="1800"/>
            </a:pPr>
            <a:r>
              <a:t>Photosynthesis converts carbon dioxide and water into glucose.</a:t>
            </a:r>
          </a:p>
          <a:p>
            <a:pPr>
              <a:defRPr sz="1800"/>
            </a:pPr>
            <a:r>
              <a:t>Chlorophyll, a pigment, captures sunlight's energy.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Photosynthesis: The Basics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Photosynthesis: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Plants use sunlight to create energy.</a:t>
            </a:r>
          </a:p>
          <a:p>
            <a:pPr>
              <a:defRPr sz="1800"/>
            </a:pPr>
            <a:r>
              <a:t>Photosynthesis converts carbon dioxide and water into glucose.</a:t>
            </a:r>
          </a:p>
          <a:p>
            <a:pPr>
              <a:defRPr sz="1800"/>
            </a:pPr>
            <a:r>
              <a:t>Chlorophyll, a pigment, captures sunlight's energy.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Photosynthesis: The Basics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Chemical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6CO₂ + 6H₂O → C₆H₁₂O₆ + 6O₂</a:t>
            </a:r>
          </a:p>
          <a:p>
            <a:pPr>
              <a:defRPr sz="1800"/>
            </a:pPr>
            <a:r>
              <a:t>Carbon dioxide and water combine to produce glucose and oxygen.</a:t>
            </a:r>
          </a:p>
          <a:p>
            <a:pPr>
              <a:defRPr sz="1800"/>
            </a:pPr>
            <a:r>
              <a:t>This is the fundamental equation for photosynthesis.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The Chemical Equation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Chemical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6CO₂ + 6H₂O → C₆H₁₂O₆ + 6O₂</a:t>
            </a:r>
          </a:p>
          <a:p>
            <a:pPr>
              <a:defRPr sz="1800"/>
            </a:pPr>
            <a:r>
              <a:t>Carbon dioxide and water combine to produce glucose and oxygen.</a:t>
            </a:r>
          </a:p>
          <a:p>
            <a:pPr>
              <a:defRPr sz="1800"/>
            </a:pPr>
            <a:r>
              <a:t>This is the fundamental equation for photosynthesis.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The Chemical Equation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Importance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Provides oxygen for most life on Earth.</a:t>
            </a:r>
          </a:p>
          <a:p>
            <a:pPr>
              <a:defRPr sz="1800"/>
            </a:pPr>
            <a:r>
              <a:t>Forms the base of most food chains.</a:t>
            </a:r>
          </a:p>
          <a:p>
            <a:pPr>
              <a:defRPr sz="1800"/>
            </a:pPr>
            <a:r>
              <a:t>Removes carbon dioxide from the atmosphere.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Importance of Photosynthesis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Importance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t>Provides oxygen for most life on Earth.</a:t>
            </a:r>
          </a:p>
          <a:p>
            <a:pPr>
              <a:defRPr sz="1800"/>
            </a:pPr>
            <a:r>
              <a:t>Forms the base of most food chains.</a:t>
            </a:r>
          </a:p>
          <a:p>
            <a:pPr>
              <a:defRPr sz="1800"/>
            </a:pPr>
            <a:r>
              <a:t>Removes carbon dioxide from the atmosphere.</a:t>
            </a:r>
          </a:p>
          <a:p>
            <a:pPr lvl="1">
              <a:defRPr sz="1200" i="1">
                <a:solidFill>
                  <a:srgbClr val="787878"/>
                </a:solidFill>
              </a:defRPr>
            </a:pPr>
            <a:r>
              <a:t>[Image placeholder] Importance of Photosynthesis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517727"/>
            <a:ext cx="7150565" cy="5629445"/>
          </a:xfrm>
          <a:custGeom>
            <a:avLst/>
            <a:gdLst/>
            <a:ahLst/>
            <a:cxnLst/>
            <a:rect r="r" b="b" t="t" l="l"/>
            <a:pathLst>
              <a:path h="5629445" w="7150565">
                <a:moveTo>
                  <a:pt x="0" y="0"/>
                </a:moveTo>
                <a:lnTo>
                  <a:pt x="7150565" y="0"/>
                </a:lnTo>
                <a:lnTo>
                  <a:pt x="7150565" y="5629445"/>
                </a:lnTo>
                <a:lnTo>
                  <a:pt x="0" y="562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Subject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55900"/>
            <a:ext cx="6930643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294349"/>
            <a:ext cx="6930643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91225" y="2663082"/>
            <a:ext cx="7709404" cy="6125472"/>
          </a:xfrm>
          <a:custGeom>
            <a:avLst/>
            <a:gdLst/>
            <a:ahLst/>
            <a:cxnLst/>
            <a:rect r="r" b="b" t="t" l="l"/>
            <a:pathLst>
              <a:path h="6125472" w="7709404">
                <a:moveTo>
                  <a:pt x="0" y="0"/>
                </a:moveTo>
                <a:lnTo>
                  <a:pt x="7709404" y="0"/>
                </a:lnTo>
                <a:lnTo>
                  <a:pt x="7709404" y="6125472"/>
                </a:lnTo>
                <a:lnTo>
                  <a:pt x="0" y="6125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Subject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55900"/>
            <a:ext cx="6930643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294349"/>
            <a:ext cx="6930643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3573" y="3124415"/>
            <a:ext cx="6278061" cy="4794156"/>
          </a:xfrm>
          <a:custGeom>
            <a:avLst/>
            <a:gdLst/>
            <a:ahLst/>
            <a:cxnLst/>
            <a:rect r="r" b="b" t="t" l="l"/>
            <a:pathLst>
              <a:path h="4794156" w="6278061">
                <a:moveTo>
                  <a:pt x="0" y="0"/>
                </a:moveTo>
                <a:lnTo>
                  <a:pt x="6278061" y="0"/>
                </a:lnTo>
                <a:lnTo>
                  <a:pt x="6278061" y="4794156"/>
                </a:lnTo>
                <a:lnTo>
                  <a:pt x="0" y="4794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35934" y="1982655"/>
            <a:ext cx="6221268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35934" y="5086471"/>
            <a:ext cx="6221268" cy="18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4142" y="2527987"/>
            <a:ext cx="6221268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8270" y="2527987"/>
            <a:ext cx="6221268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4142" y="5631803"/>
            <a:ext cx="6221268" cy="18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8270" y="5631803"/>
            <a:ext cx="6221268" cy="18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34535" y="3219969"/>
            <a:ext cx="5072198" cy="6038331"/>
          </a:xfrm>
          <a:custGeom>
            <a:avLst/>
            <a:gdLst/>
            <a:ahLst/>
            <a:cxnLst/>
            <a:rect r="r" b="b" t="t" l="l"/>
            <a:pathLst>
              <a:path h="6038331" w="5072198">
                <a:moveTo>
                  <a:pt x="0" y="0"/>
                </a:moveTo>
                <a:lnTo>
                  <a:pt x="5072198" y="0"/>
                </a:lnTo>
                <a:lnTo>
                  <a:pt x="5072198" y="6038331"/>
                </a:lnTo>
                <a:lnTo>
                  <a:pt x="0" y="603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4142" y="2879505"/>
            <a:ext cx="7790393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Curabitur purus urna, dignissim sed sapien in, ultrices auctor libero.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4142" y="5631803"/>
            <a:ext cx="6221268" cy="18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Lorem ipsum dolor sit amet, consectetur adipiscing elit. Donec erat mauris, dictum ut felis ut, convallis ultricies ipsum.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DAG54ZyfY3o</dc:identifier>
  <dcterms:modified xsi:type="dcterms:W3CDTF">2011-08-01T06:04:30Z</dcterms:modified>
  <cp:revision>1</cp:revision>
  <dc:title>Black and Grey Monocrome Business Company Presentation</dc:title>
</cp:coreProperties>
</file>